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9" r:id="rId5"/>
    <p:sldId id="303" r:id="rId6"/>
    <p:sldId id="304" r:id="rId7"/>
    <p:sldId id="305" r:id="rId8"/>
    <p:sldId id="306" r:id="rId9"/>
    <p:sldId id="274" r:id="rId10"/>
    <p:sldId id="284" r:id="rId11"/>
    <p:sldId id="288" r:id="rId12"/>
    <p:sldId id="298" r:id="rId13"/>
    <p:sldId id="307" r:id="rId14"/>
    <p:sldId id="308" r:id="rId15"/>
    <p:sldId id="309" r:id="rId16"/>
    <p:sldId id="291" r:id="rId17"/>
  </p:sldIdLst>
  <p:sldSz cx="24384000" cy="13716000"/>
  <p:notesSz cx="5143500" cy="9144000"/>
  <p:custDataLst>
    <p:tags r:id="rId19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B58"/>
    <a:srgbClr val="604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32" autoAdjust="0"/>
    <p:restoredTop sz="96405" autoAdjust="0"/>
  </p:normalViewPr>
  <p:slideViewPr>
    <p:cSldViewPr snapToGrid="0" snapToObjects="1">
      <p:cViewPr varScale="1">
        <p:scale>
          <a:sx n="35" d="100"/>
          <a:sy n="35" d="100"/>
        </p:scale>
        <p:origin x="58" y="437"/>
      </p:cViewPr>
      <p:guideLst/>
    </p:cSldViewPr>
  </p:slideViewPr>
  <p:outlineViewPr>
    <p:cViewPr>
      <p:scale>
        <a:sx n="33" d="100"/>
        <a:sy n="33" d="100"/>
      </p:scale>
      <p:origin x="0" y="-5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189DC-126A-44B5-A045-4788F408BC57}" type="datetimeFigureOut">
              <a:rPr lang="en-GB" smtClean="0"/>
              <a:t>31/12/2021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F0606-3ED7-431E-960F-0DFEDFC47C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597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F0606-3ED7-431E-960F-0DFEDFC47C6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465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01">
            <a:extLst>
              <a:ext uri="{FF2B5EF4-FFF2-40B4-BE49-F238E27FC236}">
                <a16:creationId xmlns:a16="http://schemas.microsoft.com/office/drawing/2014/main" id="{45D4337A-D810-405C-B402-0B36C0F88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îṩļidê">
            <a:extLst>
              <a:ext uri="{FF2B5EF4-FFF2-40B4-BE49-F238E27FC236}">
                <a16:creationId xmlns:a16="http://schemas.microsoft.com/office/drawing/2014/main" id="{D50896C1-BD6B-4F9A-ACFF-BC39276AE82B}"/>
              </a:ext>
            </a:extLst>
          </p:cNvPr>
          <p:cNvSpPr/>
          <p:nvPr userDrawn="1"/>
        </p:nvSpPr>
        <p:spPr>
          <a:xfrm>
            <a:off x="2474158" y="3718493"/>
            <a:ext cx="19435685" cy="6816203"/>
          </a:xfrm>
          <a:prstGeom prst="roundRect">
            <a:avLst>
              <a:gd name="adj" fmla="val 11486"/>
            </a:avLst>
          </a:prstGeom>
          <a:solidFill>
            <a:schemeClr val="accent4"/>
          </a:solidFill>
          <a:ln>
            <a:noFill/>
          </a:ln>
          <a:effectLst>
            <a:outerShdw blurRad="939800" dist="508000" dir="3360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102">
            <a:extLst>
              <a:ext uri="{FF2B5EF4-FFF2-40B4-BE49-F238E27FC236}">
                <a16:creationId xmlns:a16="http://schemas.microsoft.com/office/drawing/2014/main" id="{E2FABFFE-A0B1-4E29-A78C-4290555967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21995981" y="1399877"/>
            <a:ext cx="1003761" cy="1760575"/>
          </a:xfrm>
          <a:prstGeom prst="rect">
            <a:avLst/>
          </a:prstGeom>
        </p:spPr>
      </p:pic>
      <p:pic>
        <p:nvPicPr>
          <p:cNvPr id="6" name="image 202">
            <a:extLst>
              <a:ext uri="{FF2B5EF4-FFF2-40B4-BE49-F238E27FC236}">
                <a16:creationId xmlns:a16="http://schemas.microsoft.com/office/drawing/2014/main" id="{BA25F148-7889-45D8-8487-E4CC66D4A9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1168563" y="10853971"/>
            <a:ext cx="1004381" cy="1761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01">
            <a:extLst>
              <a:ext uri="{FF2B5EF4-FFF2-40B4-BE49-F238E27FC236}">
                <a16:creationId xmlns:a16="http://schemas.microsoft.com/office/drawing/2014/main" id="{7B5567CB-C513-4E3C-A0C0-D87C0918EB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image 202">
            <a:extLst>
              <a:ext uri="{FF2B5EF4-FFF2-40B4-BE49-F238E27FC236}">
                <a16:creationId xmlns:a16="http://schemas.microsoft.com/office/drawing/2014/main" id="{8DAC89BA-C543-4018-BF97-F9E3B3E08F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168563" y="10853971"/>
            <a:ext cx="1004381" cy="17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9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度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01">
            <a:extLst>
              <a:ext uri="{FF2B5EF4-FFF2-40B4-BE49-F238E27FC236}">
                <a16:creationId xmlns:a16="http://schemas.microsoft.com/office/drawing/2014/main" id="{2C270DC9-8D39-4C38-9155-6C276B91B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image 202">
            <a:extLst>
              <a:ext uri="{FF2B5EF4-FFF2-40B4-BE49-F238E27FC236}">
                <a16:creationId xmlns:a16="http://schemas.microsoft.com/office/drawing/2014/main" id="{0C176435-6F8C-421C-BCD3-3F4033E2CF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168563" y="10853971"/>
            <a:ext cx="1004381" cy="1761657"/>
          </a:xfrm>
          <a:prstGeom prst="rect">
            <a:avLst/>
          </a:prstGeom>
        </p:spPr>
      </p:pic>
      <p:pic>
        <p:nvPicPr>
          <p:cNvPr id="4" name="image 202">
            <a:extLst>
              <a:ext uri="{FF2B5EF4-FFF2-40B4-BE49-F238E27FC236}">
                <a16:creationId xmlns:a16="http://schemas.microsoft.com/office/drawing/2014/main" id="{671BEC53-282C-48AE-B8F9-504579C9FA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 flipV="1">
            <a:off x="22192388" y="1208526"/>
            <a:ext cx="1004381" cy="1761657"/>
          </a:xfrm>
          <a:prstGeom prst="rect">
            <a:avLst/>
          </a:prstGeom>
        </p:spPr>
      </p:pic>
      <p:sp>
        <p:nvSpPr>
          <p:cNvPr id="5" name="íŝ1ídé">
            <a:extLst>
              <a:ext uri="{FF2B5EF4-FFF2-40B4-BE49-F238E27FC236}">
                <a16:creationId xmlns:a16="http://schemas.microsoft.com/office/drawing/2014/main" id="{AC5C0360-6B10-4C86-B6D3-59C60770FBEA}"/>
              </a:ext>
            </a:extLst>
          </p:cNvPr>
          <p:cNvSpPr/>
          <p:nvPr userDrawn="1"/>
        </p:nvSpPr>
        <p:spPr>
          <a:xfrm>
            <a:off x="10632426" y="2708979"/>
            <a:ext cx="3119147" cy="3119147"/>
          </a:xfrm>
          <a:prstGeom prst="roundRect">
            <a:avLst>
              <a:gd name="adj" fmla="val 27145"/>
            </a:avLst>
          </a:prstGeom>
          <a:solidFill>
            <a:schemeClr val="accent4"/>
          </a:solidFill>
          <a:ln>
            <a:noFill/>
          </a:ln>
          <a:effectLst>
            <a:outerShdw blurRad="939800" dist="508000" dir="3360000" algn="ctr" rotWithShape="0">
              <a:schemeClr val="accent1">
                <a:lumMod val="50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0BA17EC-BFA3-454D-BE3E-C54BA52E47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15047" y="2945113"/>
            <a:ext cx="2553904" cy="264687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600" b="1">
                <a:solidFill>
                  <a:schemeClr val="accent1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/>
            </a:lvl2pPr>
            <a:lvl3pPr marL="914400" indent="0">
              <a:spcBef>
                <a:spcPts val="0"/>
              </a:spcBef>
              <a:buFontTx/>
              <a:buNone/>
              <a:defRPr/>
            </a:lvl3pPr>
            <a:lvl4pPr marL="1371600" indent="0">
              <a:spcBef>
                <a:spcPts val="0"/>
              </a:spcBef>
              <a:buFontTx/>
              <a:buNone/>
              <a:defRPr/>
            </a:lvl4pPr>
            <a:lvl5pPr marL="182880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en-GB" altLang="zh-CN" dirty="0"/>
              <a:t>01</a:t>
            </a:r>
            <a:endParaRPr lang="en-GB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922EA87-FC85-43C8-A3DB-B0B69402E9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5315" y="6838816"/>
            <a:ext cx="21913371" cy="221599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3800">
                <a:solidFill>
                  <a:schemeClr val="accent4">
                    <a:alpha val="1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2C19A22-CEFA-4F2B-B621-9C9613358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66370" y="7805300"/>
            <a:ext cx="18651260" cy="193899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buFontTx/>
              <a:buNone/>
              <a:defRPr sz="12000" b="1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DC9B410-8F43-4731-9554-D252BE820873}"/>
              </a:ext>
            </a:extLst>
          </p:cNvPr>
          <p:cNvCxnSpPr>
            <a:cxnSpLocks/>
          </p:cNvCxnSpPr>
          <p:nvPr userDrawn="1"/>
        </p:nvCxnSpPr>
        <p:spPr>
          <a:xfrm>
            <a:off x="11168353" y="10117394"/>
            <a:ext cx="2047295" cy="0"/>
          </a:xfrm>
          <a:prstGeom prst="line">
            <a:avLst/>
          </a:prstGeom>
          <a:solidFill>
            <a:schemeClr val="accent2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F593EFFD-1EE9-4729-BC89-8141A90D4B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66371" y="12010939"/>
            <a:ext cx="18651259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accent4"/>
                </a:solidFill>
              </a:defRPr>
            </a:lvl1pPr>
            <a:lvl2pPr marL="457200" indent="0">
              <a:spcBef>
                <a:spcPts val="0"/>
              </a:spcBef>
              <a:buFontTx/>
              <a:buNone/>
              <a:defRPr/>
            </a:lvl2pPr>
            <a:lvl3pPr marL="914400" indent="0">
              <a:spcBef>
                <a:spcPts val="0"/>
              </a:spcBef>
              <a:buFontTx/>
              <a:buNone/>
              <a:defRPr/>
            </a:lvl3pPr>
            <a:lvl4pPr marL="1371600" indent="0">
              <a:spcBef>
                <a:spcPts val="0"/>
              </a:spcBef>
              <a:buFontTx/>
              <a:buNone/>
              <a:defRPr/>
            </a:lvl4pPr>
            <a:lvl5pPr marL="182880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212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01">
            <a:extLst>
              <a:ext uri="{FF2B5EF4-FFF2-40B4-BE49-F238E27FC236}">
                <a16:creationId xmlns:a16="http://schemas.microsoft.com/office/drawing/2014/main" id="{23DD8B9D-4AAA-461A-8732-9A304E5C5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8" name="image 202">
            <a:extLst>
              <a:ext uri="{FF2B5EF4-FFF2-40B4-BE49-F238E27FC236}">
                <a16:creationId xmlns:a16="http://schemas.microsoft.com/office/drawing/2014/main" id="{CA838A29-28FE-4FA6-9E42-8DA101F87B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 rot="16200000" flipV="1">
            <a:off x="1065561" y="608361"/>
            <a:ext cx="1004381" cy="1761657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969250-A990-40D5-955D-809F85D35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697" y="889024"/>
            <a:ext cx="20269566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sz="72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9" name="image 1402">
            <a:extLst>
              <a:ext uri="{FF2B5EF4-FFF2-40B4-BE49-F238E27FC236}">
                <a16:creationId xmlns:a16="http://schemas.microsoft.com/office/drawing/2014/main" id="{33349BC9-3079-4A73-AAC8-E453C28891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22786552" y="11549790"/>
            <a:ext cx="728175" cy="127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26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íṧļí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íṣľïḍê"/>
          <p:cNvSpPr txBox="1"/>
          <p:nvPr/>
        </p:nvSpPr>
        <p:spPr>
          <a:xfrm>
            <a:off x="5833311" y="12041054"/>
            <a:ext cx="12717378" cy="523220"/>
          </a:xfrm>
          <a:prstGeom prst="rect">
            <a:avLst/>
          </a:prstGeom>
        </p:spPr>
        <p:txBody>
          <a:bodyPr vert="horz" wrap="square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8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8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制作：陈霖，钱伯韬       汇报人：陈霖 </a:t>
            </a:r>
            <a:endParaRPr lang="zh-CN" altLang="en-US" sz="12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1" name="ïṣḷídê"/>
          <p:cNvSpPr txBox="1"/>
          <p:nvPr/>
        </p:nvSpPr>
        <p:spPr>
          <a:xfrm>
            <a:off x="2186429" y="5872600"/>
            <a:ext cx="19264697" cy="2416046"/>
          </a:xfrm>
          <a:prstGeom prst="rect">
            <a:avLst/>
          </a:prstGeom>
        </p:spPr>
        <p:txBody>
          <a:bodyPr vert="horz" wrap="none" rtlCol="0" anchor="t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15100" b="1" i="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《</a:t>
            </a:r>
            <a:r>
              <a:rPr lang="en-US" altLang="zh-CN" sz="15100" b="1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Food’s Secrets</a:t>
            </a:r>
            <a:r>
              <a:rPr lang="en-US" altLang="zh-CN" sz="15100" b="1" i="0" dirty="0">
                <a:solidFill>
                  <a:schemeClr val="accent1"/>
                </a:solidFill>
                <a:latin typeface="+mj-ea"/>
                <a:ea typeface="+mj-ea"/>
                <a:sym typeface="Arial" panose="020B0604020202020204" pitchFamily="34" charset="0"/>
              </a:rPr>
              <a:t>》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013" name="íṣḻidê"/>
          <p:cNvSpPr txBox="1"/>
          <p:nvPr/>
        </p:nvSpPr>
        <p:spPr>
          <a:xfrm>
            <a:off x="6775678" y="9580676"/>
            <a:ext cx="10832644" cy="276999"/>
          </a:xfrm>
          <a:prstGeom prst="rect">
            <a:avLst/>
          </a:prstGeom>
        </p:spPr>
        <p:txBody>
          <a:bodyPr vert="horz" wrap="square" rtlCol="0" anchor="t" anchorCtr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en" altLang="zh-CN" sz="12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Nutrition-consultation</a:t>
            </a:r>
            <a:endParaRPr lang="zh-CN" altLang="en-US" sz="1200" dirty="0">
              <a:solidFill>
                <a:schemeClr val="tx1">
                  <a:lumMod val="65000"/>
                  <a:lumOff val="35000"/>
                  <a:alpha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9" name="ïşľïḓé"/>
          <p:cNvSpPr txBox="1"/>
          <p:nvPr/>
        </p:nvSpPr>
        <p:spPr>
          <a:xfrm>
            <a:off x="8579450" y="3160452"/>
            <a:ext cx="7225100" cy="111608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4000" b="1" dirty="0">
                <a:solidFill>
                  <a:schemeClr val="accent1"/>
                </a:solidFill>
                <a:sym typeface="Arial" panose="020B0604020202020204" pitchFamily="34" charset="0"/>
              </a:rPr>
              <a:t>第三阶段汇报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ḻí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ļíḓé">
            <a:extLst>
              <a:ext uri="{FF2B5EF4-FFF2-40B4-BE49-F238E27FC236}">
                <a16:creationId xmlns:a16="http://schemas.microsoft.com/office/drawing/2014/main" id="{D8F18100-D838-43AF-A6A7-9D49AEC556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697" y="889024"/>
            <a:ext cx="20269566" cy="1200329"/>
          </a:xfrm>
        </p:spPr>
        <p:txBody>
          <a:bodyPr/>
          <a:lstStyle/>
          <a:p>
            <a:r>
              <a:rPr lang="zh-CN" altLang="en-US" dirty="0"/>
              <a:t>项目实际测评视频</a:t>
            </a:r>
          </a:p>
        </p:txBody>
      </p:sp>
      <p:pic>
        <p:nvPicPr>
          <p:cNvPr id="3" name="测试视频">
            <a:hlinkClick r:id="" action="ppaction://media"/>
            <a:extLst>
              <a:ext uri="{FF2B5EF4-FFF2-40B4-BE49-F238E27FC236}">
                <a16:creationId xmlns:a16="http://schemas.microsoft.com/office/drawing/2014/main" id="{FD18ACAC-A9EE-4D9A-8AC3-53FEDB2F629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87978" y="466530"/>
            <a:ext cx="5920600" cy="1236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3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ṧḻ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ṧļîḍé">
            <a:extLst>
              <a:ext uri="{FF2B5EF4-FFF2-40B4-BE49-F238E27FC236}">
                <a16:creationId xmlns:a16="http://schemas.microsoft.com/office/drawing/2014/main" id="{FE4B22B7-D350-4C5F-AA60-38BEB66F3F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15047" y="2945113"/>
            <a:ext cx="2553904" cy="2646878"/>
          </a:xfrm>
        </p:spPr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3" name="îṧḻîḓe">
            <a:extLst>
              <a:ext uri="{FF2B5EF4-FFF2-40B4-BE49-F238E27FC236}">
                <a16:creationId xmlns:a16="http://schemas.microsoft.com/office/drawing/2014/main" id="{5029839E-12FA-4FDB-981A-5BF1BBDE0D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5315" y="6838816"/>
            <a:ext cx="21913371" cy="2215991"/>
          </a:xfrm>
        </p:spPr>
        <p:txBody>
          <a:bodyPr/>
          <a:lstStyle/>
          <a:p>
            <a:r>
              <a:rPr lang="en-GB" dirty="0"/>
              <a:t>PART THREE</a:t>
            </a:r>
          </a:p>
        </p:txBody>
      </p:sp>
      <p:sp>
        <p:nvSpPr>
          <p:cNvPr id="4" name="îşḷïďè">
            <a:extLst>
              <a:ext uri="{FF2B5EF4-FFF2-40B4-BE49-F238E27FC236}">
                <a16:creationId xmlns:a16="http://schemas.microsoft.com/office/drawing/2014/main" id="{276CBB36-5E8B-45DB-B29C-E2275BFBA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21905" y="7805300"/>
            <a:ext cx="6340197" cy="1938992"/>
          </a:xfrm>
        </p:spPr>
        <p:txBody>
          <a:bodyPr/>
          <a:lstStyle/>
          <a:p>
            <a:r>
              <a:rPr lang="zh-CN" altLang="en-US" dirty="0"/>
              <a:t>用户反馈</a:t>
            </a:r>
          </a:p>
        </p:txBody>
      </p:sp>
      <p:sp>
        <p:nvSpPr>
          <p:cNvPr id="5" name="ïş1ïḓé">
            <a:extLst>
              <a:ext uri="{FF2B5EF4-FFF2-40B4-BE49-F238E27FC236}">
                <a16:creationId xmlns:a16="http://schemas.microsoft.com/office/drawing/2014/main" id="{392D51BB-7198-4C51-8524-DBCA1E0D79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66371" y="12010939"/>
            <a:ext cx="18651259" cy="584775"/>
          </a:xfrm>
        </p:spPr>
        <p:txBody>
          <a:bodyPr/>
          <a:lstStyle/>
          <a:p>
            <a:r>
              <a:rPr lang="zh-CN" altLang="en-US" dirty="0"/>
              <a:t>用户使用后的反馈意见</a:t>
            </a:r>
          </a:p>
        </p:txBody>
      </p:sp>
    </p:spTree>
    <p:extLst>
      <p:ext uri="{BB962C8B-B14F-4D97-AF65-F5344CB8AC3E}">
        <p14:creationId xmlns:p14="http://schemas.microsoft.com/office/powerpoint/2010/main" val="297595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î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ṣḻíďê">
            <a:extLst>
              <a:ext uri="{FF2B5EF4-FFF2-40B4-BE49-F238E27FC236}">
                <a16:creationId xmlns:a16="http://schemas.microsoft.com/office/drawing/2014/main" id="{5F8A9F91-A4B4-48F8-86F3-1327BCDF9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697" y="889024"/>
            <a:ext cx="20269566" cy="1200329"/>
          </a:xfrm>
        </p:spPr>
        <p:txBody>
          <a:bodyPr/>
          <a:lstStyle/>
          <a:p>
            <a:r>
              <a:rPr lang="zh-CN" altLang="en-US" dirty="0"/>
              <a:t>用户反馈精选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1B562A-A9E1-492E-A615-06E8744B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55" y="3103520"/>
            <a:ext cx="18197845" cy="1200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22A2D9-7158-4FE6-858F-5827BD3F3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697" y="5705861"/>
            <a:ext cx="18197845" cy="12003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C84399-B28D-4BF5-A1C0-BD59EBD3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97" y="8308202"/>
            <a:ext cx="18197845" cy="231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4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íṣḷi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îṩlidê">
            <a:extLst>
              <a:ext uri="{FF2B5EF4-FFF2-40B4-BE49-F238E27FC236}">
                <a16:creationId xmlns:a16="http://schemas.microsoft.com/office/drawing/2014/main" id="{C8AB3F20-E721-4F57-A67C-796E280C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15046" y="2945113"/>
            <a:ext cx="2553905" cy="2646878"/>
          </a:xfrm>
        </p:spPr>
        <p:txBody>
          <a:bodyPr/>
          <a:lstStyle/>
          <a:p>
            <a:r>
              <a:rPr lang="en-GB" dirty="0"/>
              <a:t>04</a:t>
            </a:r>
          </a:p>
        </p:txBody>
      </p:sp>
      <p:sp>
        <p:nvSpPr>
          <p:cNvPr id="12" name="îṩlidê">
            <a:extLst>
              <a:ext uri="{FF2B5EF4-FFF2-40B4-BE49-F238E27FC236}">
                <a16:creationId xmlns:a16="http://schemas.microsoft.com/office/drawing/2014/main" id="{C60308CE-39BB-496B-A1C4-6A758B4334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86149" y="6838816"/>
            <a:ext cx="10211706" cy="2215991"/>
          </a:xfrm>
        </p:spPr>
        <p:txBody>
          <a:bodyPr/>
          <a:lstStyle/>
          <a:p>
            <a:r>
              <a:rPr lang="en-GB" dirty="0"/>
              <a:t>PART FOUR</a:t>
            </a:r>
          </a:p>
        </p:txBody>
      </p:sp>
      <p:sp>
        <p:nvSpPr>
          <p:cNvPr id="13" name="í$ḻïḓè">
            <a:extLst>
              <a:ext uri="{FF2B5EF4-FFF2-40B4-BE49-F238E27FC236}">
                <a16:creationId xmlns:a16="http://schemas.microsoft.com/office/drawing/2014/main" id="{630F926F-B393-454E-B52E-30146A1CD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21902" y="7805300"/>
            <a:ext cx="6340197" cy="1938992"/>
          </a:xfrm>
        </p:spPr>
        <p:txBody>
          <a:bodyPr/>
          <a:lstStyle/>
          <a:p>
            <a:r>
              <a:rPr lang="zh-CN" altLang="en-US" dirty="0"/>
              <a:t>团队风格</a:t>
            </a:r>
          </a:p>
        </p:txBody>
      </p:sp>
    </p:spTree>
    <p:extLst>
      <p:ext uri="{BB962C8B-B14F-4D97-AF65-F5344CB8AC3E}">
        <p14:creationId xmlns:p14="http://schemas.microsoft.com/office/powerpoint/2010/main" val="3100994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î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ṣḻíďê">
            <a:extLst>
              <a:ext uri="{FF2B5EF4-FFF2-40B4-BE49-F238E27FC236}">
                <a16:creationId xmlns:a16="http://schemas.microsoft.com/office/drawing/2014/main" id="{5F8A9F91-A4B4-48F8-86F3-1327BCDF9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697" y="889024"/>
            <a:ext cx="20269566" cy="1200329"/>
          </a:xfrm>
        </p:spPr>
        <p:txBody>
          <a:bodyPr/>
          <a:lstStyle/>
          <a:p>
            <a:r>
              <a:rPr lang="zh-CN" altLang="en-US" dirty="0"/>
              <a:t>团队风格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788421-693A-4920-819D-494C0C7B829A}"/>
              </a:ext>
            </a:extLst>
          </p:cNvPr>
          <p:cNvSpPr txBox="1"/>
          <p:nvPr/>
        </p:nvSpPr>
        <p:spPr>
          <a:xfrm>
            <a:off x="2242457" y="2986092"/>
            <a:ext cx="20595771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i="0" dirty="0">
                <a:solidFill>
                  <a:srgbClr val="333333"/>
                </a:solidFill>
                <a:effectLst/>
                <a:latin typeface="-apple-system"/>
              </a:rPr>
              <a:t>设计准则：化繁为简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——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过于饱满的设计其实并不利于用户迅速建立识别度，而且过于繁琐的操作需要也是我们一直在极力避免的，没有必要的元素在我们的项目里是没有存在必要的。</a:t>
            </a:r>
            <a:endParaRPr lang="zh-CN" altLang="en-US" sz="4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6D4963-ADDC-468C-8F75-87AAA1F950D0}"/>
              </a:ext>
            </a:extLst>
          </p:cNvPr>
          <p:cNvSpPr txBox="1"/>
          <p:nvPr/>
        </p:nvSpPr>
        <p:spPr>
          <a:xfrm>
            <a:off x="2242457" y="5857726"/>
            <a:ext cx="2033451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i="0" dirty="0">
                <a:solidFill>
                  <a:srgbClr val="333333"/>
                </a:solidFill>
                <a:effectLst/>
                <a:latin typeface="-apple-system"/>
              </a:rPr>
              <a:t>设计准则：几何图形以及其衍生设计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——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几何图案是科技领域的最佳表现，既不失工业、理性，也能发挥一定的创意；而通过几何拼接产生的衍生设计更是这种理性与创意的最好结合。</a:t>
            </a:r>
            <a:endParaRPr lang="zh-CN" altLang="en-US" sz="4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E68597-C916-4E9F-939E-A08660FA0E77}"/>
              </a:ext>
            </a:extLst>
          </p:cNvPr>
          <p:cNvSpPr txBox="1"/>
          <p:nvPr/>
        </p:nvSpPr>
        <p:spPr>
          <a:xfrm>
            <a:off x="2242457" y="8764875"/>
            <a:ext cx="2033451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i="0" dirty="0">
                <a:solidFill>
                  <a:srgbClr val="333333"/>
                </a:solidFill>
                <a:effectLst/>
                <a:latin typeface="-apple-system"/>
              </a:rPr>
              <a:t>色彩设计准则：调色原理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——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反对贸然使用新的颜色，就像画家通过调色板来将一种色彩调出更多深浅不一的颜色，我们参考了</a:t>
            </a:r>
            <a:r>
              <a:rPr lang="en-US" altLang="zh-CN" sz="4000" b="0" i="0" dirty="0">
                <a:solidFill>
                  <a:srgbClr val="333333"/>
                </a:solidFill>
                <a:effectLst/>
                <a:latin typeface="-apple-system"/>
              </a:rPr>
              <a:t>Google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-apple-system"/>
              </a:rPr>
              <a:t>喜欢使用的“透明度”，利用这种调色方式来扩大画面必须的丰富程度。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546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ḷî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ṣḻíďê">
            <a:extLst>
              <a:ext uri="{FF2B5EF4-FFF2-40B4-BE49-F238E27FC236}">
                <a16:creationId xmlns:a16="http://schemas.microsoft.com/office/drawing/2014/main" id="{5F8A9F91-A4B4-48F8-86F3-1327BCDF9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697" y="889024"/>
            <a:ext cx="20269566" cy="1200329"/>
          </a:xfrm>
        </p:spPr>
        <p:txBody>
          <a:bodyPr/>
          <a:lstStyle/>
          <a:p>
            <a:r>
              <a:rPr lang="zh-CN" altLang="en-US" dirty="0"/>
              <a:t>团队分工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D7AD13-2D43-4948-82EE-263701FA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65" y="4027713"/>
            <a:ext cx="21377870" cy="500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ṧḻ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ṧḻîḓe">
            <a:extLst>
              <a:ext uri="{FF2B5EF4-FFF2-40B4-BE49-F238E27FC236}">
                <a16:creationId xmlns:a16="http://schemas.microsoft.com/office/drawing/2014/main" id="{5029839E-12FA-4FDB-981A-5BF1BBDE0D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4799" y="6838816"/>
            <a:ext cx="10474406" cy="2215991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4" name="îşḷïďè">
            <a:extLst>
              <a:ext uri="{FF2B5EF4-FFF2-40B4-BE49-F238E27FC236}">
                <a16:creationId xmlns:a16="http://schemas.microsoft.com/office/drawing/2014/main" id="{276CBB36-5E8B-45DB-B29C-E2275BFBA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41022" y="7805300"/>
            <a:ext cx="9301970" cy="1938992"/>
          </a:xfrm>
        </p:spPr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93A724-214F-4D18-935A-D4BA8020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1478774"/>
            <a:ext cx="4876800" cy="4876800"/>
          </a:xfrm>
          <a:prstGeom prst="rect">
            <a:avLst/>
          </a:prstGeom>
        </p:spPr>
      </p:pic>
      <p:sp>
        <p:nvSpPr>
          <p:cNvPr id="8" name="ïş1ïḓé">
            <a:extLst>
              <a:ext uri="{FF2B5EF4-FFF2-40B4-BE49-F238E27FC236}">
                <a16:creationId xmlns:a16="http://schemas.microsoft.com/office/drawing/2014/main" id="{E6E4756F-4FFC-4066-9731-C1C8D2B12523}"/>
              </a:ext>
            </a:extLst>
          </p:cNvPr>
          <p:cNvSpPr txBox="1">
            <a:spLocks/>
          </p:cNvSpPr>
          <p:nvPr/>
        </p:nvSpPr>
        <p:spPr>
          <a:xfrm>
            <a:off x="2866371" y="6149331"/>
            <a:ext cx="18651259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FontTx/>
              <a:buNone/>
              <a:defRPr sz="3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Food’s</a:t>
            </a:r>
            <a:r>
              <a:rPr lang="zh-CN" altLang="en-US" dirty="0"/>
              <a:t> </a:t>
            </a:r>
            <a:r>
              <a:rPr lang="en-US" altLang="zh-CN" dirty="0"/>
              <a:t>Secret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28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išļî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íSļíḍe"/>
          <p:cNvGrpSpPr/>
          <p:nvPr/>
        </p:nvGrpSpPr>
        <p:grpSpPr>
          <a:xfrm>
            <a:off x="1892863" y="4880599"/>
            <a:ext cx="6398306" cy="3701506"/>
            <a:chOff x="2326251" y="4880599"/>
            <a:chExt cx="6398306" cy="3701506"/>
          </a:xfrm>
        </p:grpSpPr>
        <p:sp>
          <p:nvSpPr>
            <p:cNvPr id="206" name="îsľîdê"/>
            <p:cNvSpPr txBox="1"/>
            <p:nvPr/>
          </p:nvSpPr>
          <p:spPr>
            <a:xfrm>
              <a:off x="2326251" y="4880599"/>
              <a:ext cx="6398306" cy="25273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16600" b="1" i="0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目录</a:t>
              </a:r>
              <a:endParaRPr lang="zh-CN" altLang="en-US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7" name="îS1iḍè"/>
            <p:cNvSpPr txBox="1"/>
            <p:nvPr/>
          </p:nvSpPr>
          <p:spPr>
            <a:xfrm>
              <a:off x="2509245" y="7388305"/>
              <a:ext cx="6215312" cy="11938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7800" b="0" i="0" dirty="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CONTENTS</a:t>
              </a:r>
              <a:endParaRPr lang="zh-CN" altLang="en-US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8244180-A1AD-464D-AEF3-4022FBED2CD1}"/>
              </a:ext>
            </a:extLst>
          </p:cNvPr>
          <p:cNvGrpSpPr/>
          <p:nvPr/>
        </p:nvGrpSpPr>
        <p:grpSpPr>
          <a:xfrm>
            <a:off x="9904444" y="686198"/>
            <a:ext cx="12839702" cy="12125458"/>
            <a:chOff x="9672982" y="1668563"/>
            <a:chExt cx="12839702" cy="12125458"/>
          </a:xfrm>
        </p:grpSpPr>
        <p:sp>
          <p:nvSpPr>
            <p:cNvPr id="25" name="ísľïde">
              <a:extLst>
                <a:ext uri="{FF2B5EF4-FFF2-40B4-BE49-F238E27FC236}">
                  <a16:creationId xmlns:a16="http://schemas.microsoft.com/office/drawing/2014/main" id="{98E88273-9168-49AE-832F-2364AB375893}"/>
                </a:ext>
              </a:extLst>
            </p:cNvPr>
            <p:cNvSpPr txBox="1"/>
            <p:nvPr/>
          </p:nvSpPr>
          <p:spPr>
            <a:xfrm>
              <a:off x="9672982" y="1668563"/>
              <a:ext cx="12839702" cy="1892479"/>
            </a:xfrm>
            <a:prstGeom prst="roundRect">
              <a:avLst>
                <a:gd name="adj" fmla="val 12593"/>
              </a:avLst>
            </a:prstGeom>
            <a:solidFill>
              <a:schemeClr val="accent4"/>
            </a:solidFill>
            <a:ln>
              <a:noFill/>
            </a:ln>
            <a:effectLst>
              <a:outerShdw blurRad="939800" dist="508000" dir="3360000" algn="ctr" rotWithShape="0">
                <a:schemeClr val="accent1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2010" name="íşlîḑê"/>
            <p:cNvSpPr txBox="1"/>
            <p:nvPr/>
          </p:nvSpPr>
          <p:spPr>
            <a:xfrm>
              <a:off x="10521983" y="2183915"/>
              <a:ext cx="3392019" cy="861774"/>
            </a:xfrm>
            <a:prstGeom prst="rect">
              <a:avLst/>
            </a:prstGeom>
          </p:spPr>
          <p:txBody>
            <a:bodyPr vert="horz" wrap="none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sz="5000" b="0" i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 ONE</a:t>
              </a:r>
              <a:endPara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11" name="í$ḻîḋé"/>
            <p:cNvSpPr txBox="1"/>
            <p:nvPr/>
          </p:nvSpPr>
          <p:spPr>
            <a:xfrm>
              <a:off x="16279332" y="2057819"/>
              <a:ext cx="5109091" cy="1354217"/>
            </a:xfrm>
            <a:prstGeom prst="rect">
              <a:avLst/>
            </a:prstGeom>
          </p:spPr>
          <p:txBody>
            <a:bodyPr vert="horz" wrap="none" rtlCol="0" anchor="t" anchorCtr="0">
              <a:spAutoFit/>
            </a:bodyPr>
            <a:lstStyle/>
            <a:p>
              <a:r>
                <a:rPr lang="zh-CN" altLang="en-US" sz="6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项目完成情况</a:t>
              </a:r>
            </a:p>
            <a:p>
              <a:endParaRPr lang="zh-CN" altLang="en-US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íṥľïḓê">
              <a:extLst>
                <a:ext uri="{FF2B5EF4-FFF2-40B4-BE49-F238E27FC236}">
                  <a16:creationId xmlns:a16="http://schemas.microsoft.com/office/drawing/2014/main" id="{B62F8AB3-C9F9-4E77-A669-4D13D6BD40BD}"/>
                </a:ext>
              </a:extLst>
            </p:cNvPr>
            <p:cNvSpPr txBox="1"/>
            <p:nvPr/>
          </p:nvSpPr>
          <p:spPr>
            <a:xfrm>
              <a:off x="9672982" y="4349661"/>
              <a:ext cx="12839702" cy="1892479"/>
            </a:xfrm>
            <a:prstGeom prst="roundRect">
              <a:avLst>
                <a:gd name="adj" fmla="val 12593"/>
              </a:avLst>
            </a:prstGeom>
            <a:solidFill>
              <a:schemeClr val="accent4"/>
            </a:solidFill>
            <a:ln>
              <a:noFill/>
            </a:ln>
            <a:effectLst>
              <a:outerShdw blurRad="939800" dist="508000" dir="3360000" algn="ctr" rotWithShape="0">
                <a:schemeClr val="accent1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29" name="íSľïḍê">
              <a:extLst>
                <a:ext uri="{FF2B5EF4-FFF2-40B4-BE49-F238E27FC236}">
                  <a16:creationId xmlns:a16="http://schemas.microsoft.com/office/drawing/2014/main" id="{532ACD2E-2474-4A1E-809B-647ECECEC52A}"/>
                </a:ext>
              </a:extLst>
            </p:cNvPr>
            <p:cNvSpPr txBox="1"/>
            <p:nvPr/>
          </p:nvSpPr>
          <p:spPr>
            <a:xfrm>
              <a:off x="10521983" y="4865013"/>
              <a:ext cx="3486212" cy="861774"/>
            </a:xfrm>
            <a:prstGeom prst="rect">
              <a:avLst/>
            </a:prstGeom>
          </p:spPr>
          <p:txBody>
            <a:bodyPr vert="horz" wrap="none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altLang="zh-CN" sz="5000" b="0" i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 TWO</a:t>
              </a:r>
            </a:p>
          </p:txBody>
        </p:sp>
        <p:sp>
          <p:nvSpPr>
            <p:cNvPr id="30" name="íŝ1iḓè">
              <a:extLst>
                <a:ext uri="{FF2B5EF4-FFF2-40B4-BE49-F238E27FC236}">
                  <a16:creationId xmlns:a16="http://schemas.microsoft.com/office/drawing/2014/main" id="{C642042E-113E-4056-9E72-F563CF1BC271}"/>
                </a:ext>
              </a:extLst>
            </p:cNvPr>
            <p:cNvSpPr txBox="1"/>
            <p:nvPr/>
          </p:nvSpPr>
          <p:spPr>
            <a:xfrm>
              <a:off x="16196272" y="4757291"/>
              <a:ext cx="5109091" cy="1077218"/>
            </a:xfrm>
            <a:prstGeom prst="rect">
              <a:avLst/>
            </a:prstGeom>
          </p:spPr>
          <p:txBody>
            <a:bodyPr vert="horz" wrap="none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6400" b="1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项目实际测评</a:t>
              </a:r>
              <a:endParaRPr lang="en-US" altLang="zh-CN" sz="6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ïşľidé">
              <a:extLst>
                <a:ext uri="{FF2B5EF4-FFF2-40B4-BE49-F238E27FC236}">
                  <a16:creationId xmlns:a16="http://schemas.microsoft.com/office/drawing/2014/main" id="{B05A1C3C-200E-4121-B975-5D9B275056A5}"/>
                </a:ext>
              </a:extLst>
            </p:cNvPr>
            <p:cNvSpPr txBox="1"/>
            <p:nvPr/>
          </p:nvSpPr>
          <p:spPr>
            <a:xfrm>
              <a:off x="9672982" y="7030759"/>
              <a:ext cx="12839702" cy="1892479"/>
            </a:xfrm>
            <a:prstGeom prst="roundRect">
              <a:avLst>
                <a:gd name="adj" fmla="val 12593"/>
              </a:avLst>
            </a:prstGeom>
            <a:solidFill>
              <a:schemeClr val="accent4"/>
            </a:solidFill>
            <a:ln>
              <a:noFill/>
            </a:ln>
            <a:effectLst>
              <a:outerShdw blurRad="939800" dist="508000" dir="3360000" algn="ctr" rotWithShape="0">
                <a:schemeClr val="accent1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33" name="işlíḑè">
              <a:extLst>
                <a:ext uri="{FF2B5EF4-FFF2-40B4-BE49-F238E27FC236}">
                  <a16:creationId xmlns:a16="http://schemas.microsoft.com/office/drawing/2014/main" id="{7226F8AC-7765-4D56-9110-9BBFD3E73D3B}"/>
                </a:ext>
              </a:extLst>
            </p:cNvPr>
            <p:cNvSpPr txBox="1"/>
            <p:nvPr/>
          </p:nvSpPr>
          <p:spPr>
            <a:xfrm>
              <a:off x="10521983" y="7546111"/>
              <a:ext cx="4164282" cy="861774"/>
            </a:xfrm>
            <a:prstGeom prst="rect">
              <a:avLst/>
            </a:prstGeom>
          </p:spPr>
          <p:txBody>
            <a:bodyPr vert="horz" wrap="none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altLang="zh-CN" sz="5000" b="0" i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 THREE</a:t>
              </a:r>
            </a:p>
          </p:txBody>
        </p:sp>
        <p:sp>
          <p:nvSpPr>
            <p:cNvPr id="34" name="îṩlíḋè">
              <a:extLst>
                <a:ext uri="{FF2B5EF4-FFF2-40B4-BE49-F238E27FC236}">
                  <a16:creationId xmlns:a16="http://schemas.microsoft.com/office/drawing/2014/main" id="{64441696-EDDD-4211-B76D-06C3EFEEA321}"/>
                </a:ext>
              </a:extLst>
            </p:cNvPr>
            <p:cNvSpPr txBox="1"/>
            <p:nvPr/>
          </p:nvSpPr>
          <p:spPr>
            <a:xfrm>
              <a:off x="16196272" y="7438389"/>
              <a:ext cx="3467616" cy="1077218"/>
            </a:xfrm>
            <a:prstGeom prst="rect">
              <a:avLst/>
            </a:prstGeom>
          </p:spPr>
          <p:txBody>
            <a:bodyPr vert="horz" wrap="none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6400" b="1" i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用户反馈</a:t>
              </a:r>
            </a:p>
          </p:txBody>
        </p:sp>
        <p:sp>
          <p:nvSpPr>
            <p:cNvPr id="18" name="ïşľidé">
              <a:extLst>
                <a:ext uri="{FF2B5EF4-FFF2-40B4-BE49-F238E27FC236}">
                  <a16:creationId xmlns:a16="http://schemas.microsoft.com/office/drawing/2014/main" id="{7235A36D-665D-8942-A4EE-9CBA7DDCD23E}"/>
                </a:ext>
              </a:extLst>
            </p:cNvPr>
            <p:cNvSpPr txBox="1"/>
            <p:nvPr/>
          </p:nvSpPr>
          <p:spPr>
            <a:xfrm>
              <a:off x="9672982" y="9670573"/>
              <a:ext cx="12839702" cy="1892479"/>
            </a:xfrm>
            <a:prstGeom prst="roundRect">
              <a:avLst>
                <a:gd name="adj" fmla="val 12593"/>
              </a:avLst>
            </a:prstGeom>
            <a:solidFill>
              <a:schemeClr val="accent4"/>
            </a:solidFill>
            <a:ln>
              <a:noFill/>
            </a:ln>
            <a:effectLst>
              <a:outerShdw blurRad="939800" dist="508000" dir="3360000" algn="ctr" rotWithShape="0">
                <a:schemeClr val="accent1">
                  <a:lumMod val="50000"/>
                  <a:alpha val="1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19" name="işlíḑè">
              <a:extLst>
                <a:ext uri="{FF2B5EF4-FFF2-40B4-BE49-F238E27FC236}">
                  <a16:creationId xmlns:a16="http://schemas.microsoft.com/office/drawing/2014/main" id="{28C9947A-F467-5F4C-AABE-6B53CCB910C3}"/>
                </a:ext>
              </a:extLst>
            </p:cNvPr>
            <p:cNvSpPr txBox="1"/>
            <p:nvPr/>
          </p:nvSpPr>
          <p:spPr>
            <a:xfrm>
              <a:off x="10521983" y="10227209"/>
              <a:ext cx="3818418" cy="861774"/>
            </a:xfrm>
            <a:prstGeom prst="rect">
              <a:avLst/>
            </a:prstGeom>
          </p:spPr>
          <p:txBody>
            <a:bodyPr vert="horz" wrap="none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altLang="zh-CN" sz="5000" b="0" i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 FOUR</a:t>
              </a:r>
            </a:p>
          </p:txBody>
        </p:sp>
        <p:sp>
          <p:nvSpPr>
            <p:cNvPr id="20" name="îṩlíḋè">
              <a:extLst>
                <a:ext uri="{FF2B5EF4-FFF2-40B4-BE49-F238E27FC236}">
                  <a16:creationId xmlns:a16="http://schemas.microsoft.com/office/drawing/2014/main" id="{7253DEFE-2405-7F49-B6C9-7DC54FB1C962}"/>
                </a:ext>
              </a:extLst>
            </p:cNvPr>
            <p:cNvSpPr txBox="1"/>
            <p:nvPr/>
          </p:nvSpPr>
          <p:spPr>
            <a:xfrm>
              <a:off x="16279332" y="10078203"/>
              <a:ext cx="3467616" cy="1077218"/>
            </a:xfrm>
            <a:prstGeom prst="rect">
              <a:avLst/>
            </a:prstGeom>
          </p:spPr>
          <p:txBody>
            <a:bodyPr vert="horz" wrap="none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6400" b="1" i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团队风格</a:t>
              </a:r>
            </a:p>
          </p:txBody>
        </p:sp>
        <p:sp>
          <p:nvSpPr>
            <p:cNvPr id="22" name="işlíḑè">
              <a:extLst>
                <a:ext uri="{FF2B5EF4-FFF2-40B4-BE49-F238E27FC236}">
                  <a16:creationId xmlns:a16="http://schemas.microsoft.com/office/drawing/2014/main" id="{5C78506B-B25A-5A47-9FFC-1A32154955A1}"/>
                </a:ext>
              </a:extLst>
            </p:cNvPr>
            <p:cNvSpPr txBox="1"/>
            <p:nvPr/>
          </p:nvSpPr>
          <p:spPr>
            <a:xfrm>
              <a:off x="10521983" y="12908307"/>
              <a:ext cx="3427285" cy="861774"/>
            </a:xfrm>
            <a:prstGeom prst="rect">
              <a:avLst/>
            </a:prstGeom>
          </p:spPr>
          <p:txBody>
            <a:bodyPr vert="horz" wrap="none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altLang="zh-CN" sz="5000" b="0" i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PART </a:t>
              </a:r>
              <a:r>
                <a:rPr lang="en-GB" altLang="zh-CN" sz="500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FIVE</a:t>
              </a:r>
              <a:endParaRPr lang="en-GB" altLang="zh-CN" sz="5000" b="0" i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îṩlíḋè">
              <a:extLst>
                <a:ext uri="{FF2B5EF4-FFF2-40B4-BE49-F238E27FC236}">
                  <a16:creationId xmlns:a16="http://schemas.microsoft.com/office/drawing/2014/main" id="{763D0119-05DA-3C44-9023-7F027E1DFB89}"/>
                </a:ext>
              </a:extLst>
            </p:cNvPr>
            <p:cNvSpPr txBox="1"/>
            <p:nvPr/>
          </p:nvSpPr>
          <p:spPr>
            <a:xfrm>
              <a:off x="18658484" y="12716803"/>
              <a:ext cx="3467616" cy="1077218"/>
            </a:xfrm>
            <a:prstGeom prst="rect">
              <a:avLst/>
            </a:prstGeom>
          </p:spPr>
          <p:txBody>
            <a:bodyPr vert="horz" wrap="none" rtlCol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6400" b="1" i="0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推广方案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íṣḷi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îṩlidê">
            <a:extLst>
              <a:ext uri="{FF2B5EF4-FFF2-40B4-BE49-F238E27FC236}">
                <a16:creationId xmlns:a16="http://schemas.microsoft.com/office/drawing/2014/main" id="{C8AB3F20-E721-4F57-A67C-796E280C4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15047" y="2945113"/>
            <a:ext cx="2553904" cy="2646878"/>
          </a:xfrm>
        </p:spPr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12" name="îṩlidê">
            <a:extLst>
              <a:ext uri="{FF2B5EF4-FFF2-40B4-BE49-F238E27FC236}">
                <a16:creationId xmlns:a16="http://schemas.microsoft.com/office/drawing/2014/main" id="{C60308CE-39BB-496B-A1C4-6A758B4334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5315" y="6838816"/>
            <a:ext cx="21913371" cy="2215991"/>
          </a:xfrm>
        </p:spPr>
        <p:txBody>
          <a:bodyPr/>
          <a:lstStyle/>
          <a:p>
            <a:r>
              <a:rPr lang="en-GB" dirty="0"/>
              <a:t>PART ONE</a:t>
            </a:r>
          </a:p>
        </p:txBody>
      </p:sp>
      <p:sp>
        <p:nvSpPr>
          <p:cNvPr id="13" name="í$ḻïḓè">
            <a:extLst>
              <a:ext uri="{FF2B5EF4-FFF2-40B4-BE49-F238E27FC236}">
                <a16:creationId xmlns:a16="http://schemas.microsoft.com/office/drawing/2014/main" id="{630F926F-B393-454E-B52E-30146A1CD1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83019" y="7805300"/>
            <a:ext cx="9417963" cy="1938992"/>
          </a:xfrm>
        </p:spPr>
        <p:txBody>
          <a:bodyPr/>
          <a:lstStyle/>
          <a:p>
            <a:r>
              <a:rPr lang="zh-CN" altLang="en-US" dirty="0"/>
              <a:t>项目完成情况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1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ŝļíḍê">
            <a:extLst>
              <a:ext uri="{FF2B5EF4-FFF2-40B4-BE49-F238E27FC236}">
                <a16:creationId xmlns:a16="http://schemas.microsoft.com/office/drawing/2014/main" id="{5A4B3048-B677-415B-A6A0-91D036FB1A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697" y="889024"/>
            <a:ext cx="20269566" cy="1200329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介绍界面</a:t>
            </a:r>
            <a:r>
              <a:rPr lang="en-US" altLang="zh-CN" dirty="0"/>
              <a:t>——</a:t>
            </a:r>
            <a:r>
              <a:rPr lang="zh-CN" altLang="en-US" dirty="0"/>
              <a:t>介绍项目功能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0AE2C3-9475-48C0-8975-585E4516E0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135" y="2426335"/>
            <a:ext cx="5015457" cy="1081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A436C7-186D-4CE5-BCF0-15EC2C92BE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1231" y="2426335"/>
            <a:ext cx="5015457" cy="1081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27DB24-0D66-4B04-9C26-17591C9A8F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56" y="2426335"/>
            <a:ext cx="5074362" cy="108183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27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1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ŝļíḍê">
            <a:extLst>
              <a:ext uri="{FF2B5EF4-FFF2-40B4-BE49-F238E27FC236}">
                <a16:creationId xmlns:a16="http://schemas.microsoft.com/office/drawing/2014/main" id="{5A4B3048-B677-415B-A6A0-91D036FB1A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697" y="889024"/>
            <a:ext cx="20269566" cy="1200329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查询界面</a:t>
            </a:r>
            <a:r>
              <a:rPr lang="en-US" altLang="zh-CN" dirty="0"/>
              <a:t>——</a:t>
            </a:r>
            <a:r>
              <a:rPr lang="zh-CN" altLang="en-US" dirty="0"/>
              <a:t>查询食物营养信息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3B25DA-711A-442F-9EFE-F378DDF5A2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" y="2392434"/>
            <a:ext cx="5169158" cy="1102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8C248F-1D73-468C-8BB3-EA906979E3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0907" y="2414276"/>
            <a:ext cx="4959139" cy="1102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56D29B-02ED-4914-9DC9-49A7D208F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8607" y="2436119"/>
            <a:ext cx="5169158" cy="110204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5819E2-4C75-470A-83B4-A7B7C1101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027" y="2414276"/>
            <a:ext cx="5328973" cy="1099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7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1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ŝļíḍê">
            <a:extLst>
              <a:ext uri="{FF2B5EF4-FFF2-40B4-BE49-F238E27FC236}">
                <a16:creationId xmlns:a16="http://schemas.microsoft.com/office/drawing/2014/main" id="{5A4B3048-B677-415B-A6A0-91D036FB1A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697" y="889024"/>
            <a:ext cx="20269566" cy="1200329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搭配界面</a:t>
            </a:r>
            <a:r>
              <a:rPr lang="en-US" altLang="zh-CN" dirty="0"/>
              <a:t>——</a:t>
            </a:r>
            <a:r>
              <a:rPr lang="zh-CN" altLang="en-US" dirty="0"/>
              <a:t>分析已选择食物的营养情况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7DA5DD-725F-46BC-A58C-9EF9C8B319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2743575"/>
            <a:ext cx="4765124" cy="101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51348B-4DBD-4A4E-A66D-4812D112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769" y="2743574"/>
            <a:ext cx="5622292" cy="101933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790212-8672-47F5-9EBF-7B0C37688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5578" y="2743575"/>
            <a:ext cx="5622292" cy="1019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8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1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ŝļíḍê">
            <a:extLst>
              <a:ext uri="{FF2B5EF4-FFF2-40B4-BE49-F238E27FC236}">
                <a16:creationId xmlns:a16="http://schemas.microsoft.com/office/drawing/2014/main" id="{5A4B3048-B677-415B-A6A0-91D036FB1A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697" y="889024"/>
            <a:ext cx="20269566" cy="1200329"/>
          </a:xfrm>
        </p:spPr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分类界面</a:t>
            </a:r>
            <a:r>
              <a:rPr lang="en-US" altLang="zh-CN" dirty="0"/>
              <a:t>——</a:t>
            </a:r>
            <a:r>
              <a:rPr lang="zh-CN" altLang="en-US" dirty="0"/>
              <a:t>查询食物分类信息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C06023-923D-49AD-A207-123EBBEA96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97" y="2762237"/>
            <a:ext cx="4694607" cy="1002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8EDBD0-385B-4168-B4C3-DA7376066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4175" y="2762237"/>
            <a:ext cx="5846227" cy="1002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1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ŝļíḍê">
            <a:extLst>
              <a:ext uri="{FF2B5EF4-FFF2-40B4-BE49-F238E27FC236}">
                <a16:creationId xmlns:a16="http://schemas.microsoft.com/office/drawing/2014/main" id="{5A4B3048-B677-415B-A6A0-91D036FB1A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2697" y="889024"/>
            <a:ext cx="20269566" cy="1200329"/>
          </a:xfrm>
        </p:spPr>
        <p:txBody>
          <a:bodyPr/>
          <a:lstStyle/>
          <a:p>
            <a:r>
              <a:rPr lang="en-US" altLang="zh-CN" dirty="0"/>
              <a:t>5.</a:t>
            </a:r>
            <a:r>
              <a:rPr lang="zh-CN" altLang="en-US" dirty="0"/>
              <a:t>开发者信息界面</a:t>
            </a:r>
            <a:r>
              <a:rPr lang="en-US" altLang="zh-CN" dirty="0"/>
              <a:t>——</a:t>
            </a:r>
            <a:r>
              <a:rPr lang="zh-CN" altLang="en-US" dirty="0"/>
              <a:t>显示开发者信息和项目地址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A1590C-03EE-4596-9DD8-8DD99D72D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97" y="2619212"/>
            <a:ext cx="5527435" cy="1020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CD94AC-3300-4BF8-9B3B-E4FE80EC95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450" y="2619212"/>
            <a:ext cx="5362743" cy="10207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1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ṧļí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ľídé">
            <a:extLst>
              <a:ext uri="{FF2B5EF4-FFF2-40B4-BE49-F238E27FC236}">
                <a16:creationId xmlns:a16="http://schemas.microsoft.com/office/drawing/2014/main" id="{B396A939-518D-418E-A890-3FEE7B6975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15047" y="2945113"/>
            <a:ext cx="2553904" cy="2646878"/>
          </a:xfrm>
        </p:spPr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3" name="í$ļïḓe">
            <a:extLst>
              <a:ext uri="{FF2B5EF4-FFF2-40B4-BE49-F238E27FC236}">
                <a16:creationId xmlns:a16="http://schemas.microsoft.com/office/drawing/2014/main" id="{5D853014-B057-4222-9CD6-A5CAB4BCC1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5315" y="6838816"/>
            <a:ext cx="21913371" cy="2215991"/>
          </a:xfrm>
        </p:spPr>
        <p:txBody>
          <a:bodyPr/>
          <a:lstStyle/>
          <a:p>
            <a:r>
              <a:rPr lang="en-GB" dirty="0"/>
              <a:t>PART TWO</a:t>
            </a:r>
          </a:p>
        </p:txBody>
      </p:sp>
      <p:sp>
        <p:nvSpPr>
          <p:cNvPr id="4" name="í$ľíḋê">
            <a:extLst>
              <a:ext uri="{FF2B5EF4-FFF2-40B4-BE49-F238E27FC236}">
                <a16:creationId xmlns:a16="http://schemas.microsoft.com/office/drawing/2014/main" id="{9DB53E6F-205E-470B-B867-ED47B584A6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83022" y="7805300"/>
            <a:ext cx="9417963" cy="1938992"/>
          </a:xfrm>
        </p:spPr>
        <p:txBody>
          <a:bodyPr/>
          <a:lstStyle/>
          <a:p>
            <a:r>
              <a:rPr lang="zh-CN" altLang="en-US" dirty="0"/>
              <a:t>项目实际测评</a:t>
            </a:r>
          </a:p>
        </p:txBody>
      </p:sp>
      <p:sp>
        <p:nvSpPr>
          <p:cNvPr id="5" name="îṣļíḍê">
            <a:extLst>
              <a:ext uri="{FF2B5EF4-FFF2-40B4-BE49-F238E27FC236}">
                <a16:creationId xmlns:a16="http://schemas.microsoft.com/office/drawing/2014/main" id="{ADDBF157-62E3-47B3-BE62-66B0D315E2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66371" y="12010939"/>
            <a:ext cx="18651259" cy="584775"/>
          </a:xfrm>
        </p:spPr>
        <p:txBody>
          <a:bodyPr/>
          <a:lstStyle/>
          <a:p>
            <a:r>
              <a:rPr lang="zh-CN" altLang="en-US" dirty="0"/>
              <a:t>使用教程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3044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48e7140e-8fd2-483e-b93e-aac90eded52d"/>
</p:tagLst>
</file>

<file path=ppt/theme/theme1.xml><?xml version="1.0" encoding="utf-8"?>
<a:theme xmlns:a="http://schemas.openxmlformats.org/drawingml/2006/main" name="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3449A"/>
      </a:accent1>
      <a:accent2>
        <a:srgbClr val="FFBB58"/>
      </a:accent2>
      <a:accent3>
        <a:srgbClr val="CF8B29"/>
      </a:accent3>
      <a:accent4>
        <a:srgbClr val="F7F3E9"/>
      </a:accent4>
      <a:accent5>
        <a:srgbClr val="F3EDE1"/>
      </a:accent5>
      <a:accent6>
        <a:srgbClr val="5959A3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8e7140e-8fd2-483e-b93e-aac90eded52d.source.default.zh-Hans" id="{D9F32E89-056A-4645-84F5-351138270FDF}" vid="{961A3221-CD8D-924F-8D4A-54BBB4A65B3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3449A"/>
    </a:accent1>
    <a:accent2>
      <a:srgbClr val="FFBB58"/>
    </a:accent2>
    <a:accent3>
      <a:srgbClr val="CF8B29"/>
    </a:accent3>
    <a:accent4>
      <a:srgbClr val="F7F3E9"/>
    </a:accent4>
    <a:accent5>
      <a:srgbClr val="F3EDE1"/>
    </a:accent5>
    <a:accent6>
      <a:srgbClr val="5959A3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3449A"/>
    </a:accent1>
    <a:accent2>
      <a:srgbClr val="FFBB58"/>
    </a:accent2>
    <a:accent3>
      <a:srgbClr val="CF8B29"/>
    </a:accent3>
    <a:accent4>
      <a:srgbClr val="F7F3E9"/>
    </a:accent4>
    <a:accent5>
      <a:srgbClr val="F3EDE1"/>
    </a:accent5>
    <a:accent6>
      <a:srgbClr val="5959A3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3449A"/>
    </a:accent1>
    <a:accent2>
      <a:srgbClr val="FFBB58"/>
    </a:accent2>
    <a:accent3>
      <a:srgbClr val="CF8B29"/>
    </a:accent3>
    <a:accent4>
      <a:srgbClr val="F7F3E9"/>
    </a:accent4>
    <a:accent5>
      <a:srgbClr val="F3EDE1"/>
    </a:accent5>
    <a:accent6>
      <a:srgbClr val="5959A3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3449A"/>
    </a:accent1>
    <a:accent2>
      <a:srgbClr val="FFBB58"/>
    </a:accent2>
    <a:accent3>
      <a:srgbClr val="CF8B29"/>
    </a:accent3>
    <a:accent4>
      <a:srgbClr val="F7F3E9"/>
    </a:accent4>
    <a:accent5>
      <a:srgbClr val="F3EDE1"/>
    </a:accent5>
    <a:accent6>
      <a:srgbClr val="5959A3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3449A"/>
    </a:accent1>
    <a:accent2>
      <a:srgbClr val="FFBB58"/>
    </a:accent2>
    <a:accent3>
      <a:srgbClr val="CF8B29"/>
    </a:accent3>
    <a:accent4>
      <a:srgbClr val="F7F3E9"/>
    </a:accent4>
    <a:accent5>
      <a:srgbClr val="F3EDE1"/>
    </a:accent5>
    <a:accent6>
      <a:srgbClr val="5959A3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3449A"/>
    </a:accent1>
    <a:accent2>
      <a:srgbClr val="FFBB58"/>
    </a:accent2>
    <a:accent3>
      <a:srgbClr val="CF8B29"/>
    </a:accent3>
    <a:accent4>
      <a:srgbClr val="F7F3E9"/>
    </a:accent4>
    <a:accent5>
      <a:srgbClr val="F3EDE1"/>
    </a:accent5>
    <a:accent6>
      <a:srgbClr val="5959A3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3449A"/>
    </a:accent1>
    <a:accent2>
      <a:srgbClr val="FFBB58"/>
    </a:accent2>
    <a:accent3>
      <a:srgbClr val="CF8B29"/>
    </a:accent3>
    <a:accent4>
      <a:srgbClr val="F7F3E9"/>
    </a:accent4>
    <a:accent5>
      <a:srgbClr val="F3EDE1"/>
    </a:accent5>
    <a:accent6>
      <a:srgbClr val="5959A3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3449A"/>
    </a:accent1>
    <a:accent2>
      <a:srgbClr val="FFBB58"/>
    </a:accent2>
    <a:accent3>
      <a:srgbClr val="CF8B29"/>
    </a:accent3>
    <a:accent4>
      <a:srgbClr val="F7F3E9"/>
    </a:accent4>
    <a:accent5>
      <a:srgbClr val="F3EDE1"/>
    </a:accent5>
    <a:accent6>
      <a:srgbClr val="5959A3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3449A"/>
    </a:accent1>
    <a:accent2>
      <a:srgbClr val="FFBB58"/>
    </a:accent2>
    <a:accent3>
      <a:srgbClr val="CF8B29"/>
    </a:accent3>
    <a:accent4>
      <a:srgbClr val="F7F3E9"/>
    </a:accent4>
    <a:accent5>
      <a:srgbClr val="F3EDE1"/>
    </a:accent5>
    <a:accent6>
      <a:srgbClr val="5959A3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3449A"/>
    </a:accent1>
    <a:accent2>
      <a:srgbClr val="FFBB58"/>
    </a:accent2>
    <a:accent3>
      <a:srgbClr val="CF8B29"/>
    </a:accent3>
    <a:accent4>
      <a:srgbClr val="F7F3E9"/>
    </a:accent4>
    <a:accent5>
      <a:srgbClr val="F3EDE1"/>
    </a:accent5>
    <a:accent6>
      <a:srgbClr val="5959A3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3449A"/>
    </a:accent1>
    <a:accent2>
      <a:srgbClr val="FFBB58"/>
    </a:accent2>
    <a:accent3>
      <a:srgbClr val="CF8B29"/>
    </a:accent3>
    <a:accent4>
      <a:srgbClr val="F7F3E9"/>
    </a:accent4>
    <a:accent5>
      <a:srgbClr val="F3EDE1"/>
    </a:accent5>
    <a:accent6>
      <a:srgbClr val="5959A3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Theme</Template>
  <TotalTime>179</TotalTime>
  <Words>292</Words>
  <Application>Microsoft Office PowerPoint</Application>
  <PresentationFormat>自定义</PresentationFormat>
  <Paragraphs>46</Paragraphs>
  <Slides>16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-apple-system</vt:lpstr>
      <vt:lpstr>微软雅黑</vt:lpstr>
      <vt:lpstr>Arial</vt:lpstr>
      <vt:lpstr>Calibri</vt:lpstr>
      <vt:lpstr>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www.gaoding.com</dc:subject>
  <dc:creator>诺明 梁</dc:creator>
  <cp:lastModifiedBy>chen lin</cp:lastModifiedBy>
  <cp:revision>5</cp:revision>
  <cp:lastPrinted>2021-05-17T16:00:00Z</cp:lastPrinted>
  <dcterms:created xsi:type="dcterms:W3CDTF">2021-10-21T13:18:32Z</dcterms:created>
  <dcterms:modified xsi:type="dcterms:W3CDTF">2021-12-31T01:41:12Z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48e7140e-8fd2-483e-b93e-aac90eded52d</vt:lpwstr>
  </property>
</Properties>
</file>